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4"/>
  </p:notesMasterIdLst>
  <p:handoutMasterIdLst>
    <p:handoutMasterId r:id="rId15"/>
  </p:handoutMasterIdLst>
  <p:sldIdLst>
    <p:sldId id="355" r:id="rId7"/>
    <p:sldId id="410" r:id="rId8"/>
    <p:sldId id="396" r:id="rId9"/>
    <p:sldId id="409" r:id="rId10"/>
    <p:sldId id="411" r:id="rId11"/>
    <p:sldId id="412" r:id="rId12"/>
    <p:sldId id="408" r:id="rId13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mc="http://schemas.openxmlformats.org/markup-compatibility/2006" xmlns:mv="urn:schemas-microsoft-com:mac:vml"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mc="http://schemas.openxmlformats.org/markup-compatibility/2006" xmlns:mv="urn:schemas-microsoft-com:mac:vml"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93486" autoAdjust="0"/>
  </p:normalViewPr>
  <p:slideViewPr>
    <p:cSldViewPr snapToGrid="0">
      <p:cViewPr>
        <p:scale>
          <a:sx n="116" d="100"/>
          <a:sy n="116" d="100"/>
        </p:scale>
        <p:origin x="-1080" y="7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6/16/16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6/16/16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Pandu Raharja | Nick Lehner | Quirin Heiss | Rostlab, Technische Universität München</a:t>
            </a:r>
            <a:endParaRPr lang="de-DE" noProof="0" smtClean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Pandu Raharja | Nick Lehner | Quirin Heiss | Rostlab, Technische Universität München</a:t>
            </a:r>
            <a:endParaRPr lang="de-DE" noProof="0" smtClean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Präsentationsmuster</a:t>
            </a:r>
            <a:br>
              <a:rPr lang="de-DE" noProof="0" dirty="0" smtClean="0"/>
            </a:br>
            <a:r>
              <a:rPr lang="de-DE" noProof="0" dirty="0" smtClean="0"/>
              <a:t/>
            </a:r>
            <a:br>
              <a:rPr lang="de-DE" noProof="0" dirty="0" smtClean="0"/>
            </a:br>
            <a:r>
              <a:rPr lang="de-DE" noProof="0" dirty="0" smtClean="0"/>
              <a:t>kann auch als </a:t>
            </a:r>
            <a:r>
              <a:rPr lang="de-DE" noProof="0" dirty="0" err="1" smtClean="0"/>
              <a:t>Kapiteltrenner</a:t>
            </a:r>
            <a:r>
              <a:rPr lang="de-DE" noProof="0" dirty="0" smtClean="0"/>
              <a:t> verwendet werden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1863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 smtClean="0"/>
              <a:t>Referent</a:t>
            </a:r>
            <a:br>
              <a:rPr lang="de-DE" noProof="0" dirty="0" smtClean="0"/>
            </a:br>
            <a:r>
              <a:rPr lang="de-DE" noProof="0" dirty="0" smtClean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 smtClean="0"/>
              <a:t>Inhalt durch Klicken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sz="1600" noProof="0" dirty="0" smtClean="0"/>
              <a:t>Dritte Ebene</a:t>
            </a:r>
            <a:endParaRPr lang="de-DE" noProof="0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 smtClean="0"/>
              <a:t>Pandu Raharja | Nick Lehner | Quirin Heiss | Rostlab, Technische Universität München</a:t>
            </a:r>
            <a:endParaRPr lang="de-DE" noProof="0" smtClean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sz="1600" dirty="0" smtClean="0"/>
              <a:t>Dritte Ebene</a:t>
            </a:r>
            <a:endParaRPr lang="de-DE" dirty="0" smtClean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5.xml"/><Relationship Id="rId3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6.xml"/><Relationship Id="rId3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 smtClean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 smtClean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 smtClean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 err="1" smtClean="0"/>
              <a:t>Pandu</a:t>
            </a:r>
            <a:r>
              <a:rPr lang="de-DE" dirty="0" smtClean="0"/>
              <a:t> </a:t>
            </a:r>
            <a:r>
              <a:rPr lang="de-DE" dirty="0" err="1" smtClean="0"/>
              <a:t>Raharja</a:t>
            </a:r>
            <a:endParaRPr lang="de-DE" dirty="0" smtClean="0"/>
          </a:p>
          <a:p>
            <a:r>
              <a:rPr lang="de-DE" dirty="0" smtClean="0"/>
              <a:t>Nick Lehner</a:t>
            </a:r>
            <a:endParaRPr lang="de-DE" dirty="0" smtClean="0"/>
          </a:p>
          <a:p>
            <a:r>
              <a:rPr lang="de-DE" dirty="0" smtClean="0"/>
              <a:t>Quirin </a:t>
            </a:r>
            <a:r>
              <a:rPr lang="de-DE" dirty="0" err="1" smtClean="0"/>
              <a:t>Heiss</a:t>
            </a:r>
            <a:endParaRPr lang="de-DE" dirty="0"/>
          </a:p>
          <a:p>
            <a:r>
              <a:rPr lang="de-DE" dirty="0" smtClean="0"/>
              <a:t>Jun 16, </a:t>
            </a:r>
            <a:r>
              <a:rPr lang="de-DE" dirty="0" smtClean="0"/>
              <a:t>2016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829287"/>
          </a:xfrm>
        </p:spPr>
        <p:txBody>
          <a:bodyPr/>
          <a:lstStyle/>
          <a:p>
            <a:r>
              <a:rPr lang="de-DE" dirty="0" err="1" smtClean="0"/>
              <a:t>Predictio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Transmembrane Proteins </a:t>
            </a:r>
            <a:r>
              <a:rPr lang="de-DE" dirty="0" smtClean="0"/>
              <a:t>(25 </a:t>
            </a:r>
            <a:r>
              <a:rPr lang="de-DE" dirty="0" err="1" smtClean="0"/>
              <a:t>Amino</a:t>
            </a:r>
            <a:r>
              <a:rPr lang="de-DE" dirty="0" smtClean="0"/>
              <a:t> </a:t>
            </a:r>
            <a:r>
              <a:rPr lang="de-DE" dirty="0" err="1" smtClean="0"/>
              <a:t>Acid</a:t>
            </a:r>
            <a:r>
              <a:rPr lang="de-DE" dirty="0" smtClean="0"/>
              <a:t> </a:t>
            </a:r>
            <a:r>
              <a:rPr lang="de-DE" dirty="0" err="1" smtClean="0"/>
              <a:t>Length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541" y="3051360"/>
            <a:ext cx="389360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Transmembrane</a:t>
            </a:r>
            <a:r>
              <a:rPr lang="en-US" dirty="0" smtClean="0"/>
              <a:t> proteins essential class of protein:</a:t>
            </a:r>
          </a:p>
          <a:p>
            <a:pPr marL="461963" lvl="1" indent="-285750">
              <a:buFont typeface="Arial" pitchFamily="34" charset="0"/>
              <a:buChar char="•"/>
            </a:pPr>
            <a:r>
              <a:rPr lang="en-US" dirty="0" smtClean="0"/>
              <a:t>Majority of drugs target are </a:t>
            </a:r>
            <a:r>
              <a:rPr lang="en-US" dirty="0" err="1" smtClean="0"/>
              <a:t>transmembrane</a:t>
            </a:r>
            <a:r>
              <a:rPr lang="en-US" dirty="0" smtClean="0"/>
              <a:t> protein</a:t>
            </a:r>
          </a:p>
          <a:p>
            <a:pPr marL="461963" lvl="1" indent="-285750">
              <a:buFont typeface="Arial" pitchFamily="34" charset="0"/>
              <a:buChar char="•"/>
            </a:pPr>
            <a:r>
              <a:rPr lang="en-US" dirty="0" smtClean="0"/>
              <a:t>Account for ~25% of all known proteins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Identification of structure hard due to biophysical nature of proteins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predictive method to identify secondary structure of </a:t>
            </a:r>
            <a:r>
              <a:rPr lang="en-US" dirty="0" err="1" smtClean="0"/>
              <a:t>transmembrane</a:t>
            </a:r>
            <a:r>
              <a:rPr lang="en-US" dirty="0" smtClean="0"/>
              <a:t> protein would be helpful in research pipeline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Background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59356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de-DE" dirty="0"/>
              <a:t>Development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predicion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transmembrane</a:t>
            </a:r>
            <a:r>
              <a:rPr lang="de-DE" dirty="0"/>
              <a:t> </a:t>
            </a:r>
            <a:r>
              <a:rPr lang="de-DE" dirty="0" err="1" smtClean="0"/>
              <a:t>region</a:t>
            </a:r>
            <a:r>
              <a:rPr lang="de-DE" dirty="0" smtClean="0"/>
              <a:t>:</a:t>
            </a:r>
          </a:p>
          <a:p>
            <a:pPr marL="461963" lvl="1" indent="-285750">
              <a:buFont typeface="Arial" pitchFamily="34" charset="0"/>
              <a:buChar char="•"/>
            </a:pPr>
            <a:r>
              <a:rPr lang="de-DE" dirty="0" smtClean="0"/>
              <a:t>Pipeline </a:t>
            </a:r>
            <a:r>
              <a:rPr lang="de-DE" dirty="0" err="1" smtClean="0"/>
              <a:t>development</a:t>
            </a:r>
            <a:r>
              <a:rPr lang="de-DE" dirty="0" smtClean="0"/>
              <a:t>: </a:t>
            </a:r>
            <a:r>
              <a:rPr lang="de-DE" dirty="0" err="1"/>
              <a:t>e</a:t>
            </a:r>
            <a:r>
              <a:rPr lang="de-DE" dirty="0" err="1" smtClean="0"/>
              <a:t>xtract</a:t>
            </a:r>
            <a:r>
              <a:rPr lang="de-DE" dirty="0" smtClean="0"/>
              <a:t> </a:t>
            </a:r>
            <a:r>
              <a:rPr lang="de-DE" dirty="0" err="1" smtClean="0"/>
              <a:t>transform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oad</a:t>
            </a:r>
            <a:r>
              <a:rPr lang="de-DE" dirty="0" smtClean="0"/>
              <a:t> (ETL), </a:t>
            </a:r>
            <a:r>
              <a:rPr lang="de-DE" dirty="0" err="1" smtClean="0"/>
              <a:t>training</a:t>
            </a:r>
            <a:r>
              <a:rPr lang="de-DE" dirty="0" smtClean="0"/>
              <a:t>, </a:t>
            </a:r>
            <a:r>
              <a:rPr lang="de-DE" dirty="0" err="1"/>
              <a:t>t</a:t>
            </a:r>
            <a:r>
              <a:rPr lang="de-DE" dirty="0" err="1" smtClean="0"/>
              <a:t>esting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err="1" smtClean="0"/>
              <a:t>Along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way</a:t>
            </a:r>
            <a:r>
              <a:rPr lang="de-DE" dirty="0" smtClean="0"/>
              <a:t>: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basics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endParaRPr lang="de-DE" dirty="0"/>
          </a:p>
          <a:p>
            <a:pPr marL="285750" indent="-285750">
              <a:buFont typeface="Arial" pitchFamily="34" charset="0"/>
              <a:buChar char="•"/>
            </a:pPr>
            <a:endParaRPr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Goals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89748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mino acid sequences </a:t>
            </a:r>
            <a:r>
              <a:rPr lang="en-US" dirty="0"/>
              <a:t>with </a:t>
            </a:r>
            <a:r>
              <a:rPr lang="en-US" dirty="0" smtClean="0"/>
              <a:t>annotated secondary structures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PSI-Blast of the sequences</a:t>
            </a:r>
          </a:p>
          <a:p>
            <a:r>
              <a:rPr lang="en-US" dirty="0" smtClean="0"/>
              <a:t>Methods: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Extract fragments:</a:t>
            </a:r>
          </a:p>
          <a:p>
            <a:pPr marL="519113" lvl="1" indent="-342900"/>
            <a:r>
              <a:rPr lang="en-US" dirty="0"/>
              <a:t>20 consecutive helical </a:t>
            </a:r>
            <a:r>
              <a:rPr lang="en-US" dirty="0" smtClean="0"/>
              <a:t>amino acids (positive training set)</a:t>
            </a:r>
          </a:p>
          <a:p>
            <a:pPr marL="519113" lvl="1" indent="-342900"/>
            <a:r>
              <a:rPr lang="en-US" dirty="0" smtClean="0"/>
              <a:t>20 consecutive non-helical amino acids (negative training set)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Extract corresponding PSI-Blast profiles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Machine learning pipeline:</a:t>
            </a:r>
          </a:p>
          <a:p>
            <a:pPr marL="519113" lvl="1" indent="-342900">
              <a:buFont typeface="Arial"/>
              <a:buChar char="•"/>
            </a:pPr>
            <a:r>
              <a:rPr lang="en-US" dirty="0" smtClean="0"/>
              <a:t>Application of profile kernel function</a:t>
            </a:r>
          </a:p>
          <a:p>
            <a:pPr marL="519113" lvl="1" indent="-342900">
              <a:buFont typeface="Arial"/>
              <a:buChar char="•"/>
            </a:pPr>
            <a:r>
              <a:rPr lang="en-US" dirty="0" smtClean="0"/>
              <a:t>Cross-validate development set and measure performance</a:t>
            </a:r>
          </a:p>
          <a:p>
            <a:pPr marL="519113" lvl="1" indent="-342900">
              <a:buFont typeface="Arial"/>
              <a:buChar char="•"/>
            </a:pPr>
            <a:r>
              <a:rPr lang="en-US" dirty="0" smtClean="0"/>
              <a:t>Measure performance on independent test 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de-DE" dirty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7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Two data sets used: PDBTM &amp; </a:t>
            </a:r>
            <a:r>
              <a:rPr lang="en-US" dirty="0" smtClean="0"/>
              <a:t>OPM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Sets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804855"/>
              </p:ext>
            </p:extLst>
          </p:nvPr>
        </p:nvGraphicFramePr>
        <p:xfrm>
          <a:off x="1403577" y="2776538"/>
          <a:ext cx="60960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</a:tblGrid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8C6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Data sets size 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(positive/negative instances) 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Development Set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Independent Test Set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TM proteins: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20aa regions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PDBTM: 195/756</a:t>
                      </a:r>
                      <a:br>
                        <a:rPr lang="de-DE" sz="1800" dirty="0" smtClean="0"/>
                      </a:br>
                      <a:r>
                        <a:rPr lang="de-DE" sz="1800" dirty="0" smtClean="0"/>
                        <a:t>OPM: 347/698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PDBTM: 22/85</a:t>
                      </a:r>
                      <a:br>
                        <a:rPr lang="de-DE" sz="1800" dirty="0" smtClean="0"/>
                      </a:br>
                      <a:r>
                        <a:rPr lang="de-DE" sz="1800" dirty="0" smtClean="0"/>
                        <a:t>OPM: 39/78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05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74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Pandu Raharja | Nick Lehner | Quirin Heiss | Rostlab, Technische Universität München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43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itial_pres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initial_pres</Template>
  <TotalTime>4869</TotalTime>
  <Words>299</Words>
  <Application>Microsoft Macintosh PowerPoint</Application>
  <PresentationFormat>On-screen Show (4:3)</PresentationFormat>
  <Paragraphs>51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initial_pres</vt:lpstr>
      <vt:lpstr>Titel 2</vt:lpstr>
      <vt:lpstr>Titel 3</vt:lpstr>
      <vt:lpstr>Inhalt</vt:lpstr>
      <vt:lpstr>Kapiteltrenner blau</vt:lpstr>
      <vt:lpstr>Kapiteltrenner schwarz</vt:lpstr>
      <vt:lpstr>Predictio of Transmembrane Proteins (25 Amino Acid Length)</vt:lpstr>
      <vt:lpstr>Background</vt:lpstr>
      <vt:lpstr>Goals</vt:lpstr>
      <vt:lpstr>Approach</vt:lpstr>
      <vt:lpstr>Data Sets</vt:lpstr>
      <vt:lpstr>Results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Inference from Protein Time-Course in Hematopoietic Stem Cells</dc:title>
  <dc:creator>Silphe</dc:creator>
  <cp:lastModifiedBy>Burkhard Rost</cp:lastModifiedBy>
  <cp:revision>136</cp:revision>
  <cp:lastPrinted>2015-07-30T14:04:45Z</cp:lastPrinted>
  <dcterms:created xsi:type="dcterms:W3CDTF">2016-05-22T09:16:15Z</dcterms:created>
  <dcterms:modified xsi:type="dcterms:W3CDTF">2016-06-16T08:29:03Z</dcterms:modified>
</cp:coreProperties>
</file>